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58" r:id="rId6"/>
    <p:sldId id="259" r:id="rId7"/>
    <p:sldId id="260" r:id="rId8"/>
    <p:sldId id="261" r:id="rId9"/>
    <p:sldId id="274" r:id="rId10"/>
    <p:sldId id="275" r:id="rId11"/>
    <p:sldId id="276" r:id="rId12"/>
    <p:sldId id="277" r:id="rId13"/>
    <p:sldId id="278" r:id="rId14"/>
    <p:sldId id="279" r:id="rId15"/>
    <p:sldId id="273" r:id="rId16"/>
    <p:sldId id="284" r:id="rId17"/>
    <p:sldId id="285"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37" autoAdjust="0"/>
  </p:normalViewPr>
  <p:slideViewPr>
    <p:cSldViewPr>
      <p:cViewPr varScale="1">
        <p:scale>
          <a:sx n="77" d="100"/>
          <a:sy n="77" d="100"/>
        </p:scale>
        <p:origin x="15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45BFE-DA41-4A8A-9FB6-F8CE36FEE5FA}" type="datetimeFigureOut">
              <a:rPr lang="en-US" smtClean="0"/>
              <a:t>7/17/2020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AC75C-98BC-4DD1-99A0-4A9DE5AC9616}" type="slidenum">
              <a:rPr lang="en-US" smtClean="0"/>
              <a:t>‹#›</a:t>
            </a:fld>
            <a:endParaRPr lang="en-US"/>
          </a:p>
        </p:txBody>
      </p:sp>
    </p:spTree>
    <p:extLst>
      <p:ext uri="{BB962C8B-B14F-4D97-AF65-F5344CB8AC3E}">
        <p14:creationId xmlns:p14="http://schemas.microsoft.com/office/powerpoint/2010/main" val="414772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Released Feb 2013.</a:t>
            </a:r>
            <a:r>
              <a:rPr lang="en-US" baseline="0" dirty="0" smtClean="0"/>
              <a:t> Started June 2012. several interviews with Bus Reps (14) conducted as well as with businesses. Put everything in one place. Resources for employers with no HR dept. Tax incentives, social media, economic development, legal issues, most current information available, page specific resources boxes</a:t>
            </a:r>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1</a:t>
            </a:fld>
            <a:endParaRPr lang="en-US"/>
          </a:p>
        </p:txBody>
      </p:sp>
    </p:spTree>
    <p:extLst>
      <p:ext uri="{BB962C8B-B14F-4D97-AF65-F5344CB8AC3E}">
        <p14:creationId xmlns:p14="http://schemas.microsoft.com/office/powerpoint/2010/main" val="257996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offices,</a:t>
            </a:r>
            <a:r>
              <a:rPr lang="en-US" baseline="0" dirty="0" smtClean="0"/>
              <a:t> business reps, vet reps, state services, etc… Results pages provide very specific results (business rep names and numbers) in regards to services available in local offices. </a:t>
            </a:r>
          </a:p>
          <a:p>
            <a:endParaRPr lang="en-US" baseline="0" dirty="0" smtClean="0"/>
          </a:p>
          <a:p>
            <a:r>
              <a:rPr lang="en-US" baseline="0" dirty="0" smtClean="0"/>
              <a:t>*email your business rep</a:t>
            </a:r>
            <a:endParaRPr lang="en-US" dirty="0" smtClean="0"/>
          </a:p>
          <a:p>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12</a:t>
            </a:fld>
            <a:endParaRPr lang="en-US"/>
          </a:p>
        </p:txBody>
      </p:sp>
    </p:spTree>
    <p:extLst>
      <p:ext uri="{BB962C8B-B14F-4D97-AF65-F5344CB8AC3E}">
        <p14:creationId xmlns:p14="http://schemas.microsoft.com/office/powerpoint/2010/main" val="166631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these page for easy</a:t>
            </a:r>
            <a:r>
              <a:rPr lang="en-US" baseline="0" dirty="0" smtClean="0"/>
              <a:t> access to our web sites!</a:t>
            </a:r>
            <a:endParaRPr lang="en-US" dirty="0"/>
          </a:p>
        </p:txBody>
      </p:sp>
      <p:sp>
        <p:nvSpPr>
          <p:cNvPr id="4" name="Slide Number Placeholder 3"/>
          <p:cNvSpPr>
            <a:spLocks noGrp="1"/>
          </p:cNvSpPr>
          <p:nvPr>
            <p:ph type="sldNum" sz="quarter" idx="10"/>
          </p:nvPr>
        </p:nvSpPr>
        <p:spPr/>
        <p:txBody>
          <a:bodyPr/>
          <a:lstStyle/>
          <a:p>
            <a:fld id="{056FBFDB-C426-4434-9683-C77164F178CC}" type="slidenum">
              <a:rPr lang="en-US" smtClean="0"/>
              <a:t>13</a:t>
            </a:fld>
            <a:endParaRPr lang="en-US" dirty="0"/>
          </a:p>
        </p:txBody>
      </p:sp>
    </p:spTree>
    <p:extLst>
      <p:ext uri="{BB962C8B-B14F-4D97-AF65-F5344CB8AC3E}">
        <p14:creationId xmlns:p14="http://schemas.microsoft.com/office/powerpoint/2010/main" val="255912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Veterans</a:t>
            </a:r>
            <a:r>
              <a:rPr lang="en-US" baseline="0" dirty="0" smtClean="0"/>
              <a:t> section under hiring a diverse workforce (disabilities, youth, </a:t>
            </a:r>
            <a:r>
              <a:rPr lang="en-US" baseline="0" dirty="0" err="1" smtClean="0"/>
              <a:t>etc</a:t>
            </a:r>
            <a:r>
              <a:rPr lang="en-US" baseline="0" dirty="0" smtClean="0"/>
              <a:t>)</a:t>
            </a:r>
          </a:p>
          <a:p>
            <a:endParaRPr lang="en-US" baseline="0" dirty="0" smtClean="0"/>
          </a:p>
          <a:p>
            <a:r>
              <a:rPr lang="en-US" baseline="0" dirty="0" smtClean="0"/>
              <a:t>Civilian to Military translator- Find codes to look for when hiring vets</a:t>
            </a:r>
          </a:p>
          <a:p>
            <a:endParaRPr lang="en-US" baseline="0" dirty="0" smtClean="0"/>
          </a:p>
          <a:p>
            <a:r>
              <a:rPr lang="en-US" baseline="0" dirty="0" smtClean="0"/>
              <a:t>Interview and Hire- employment law- business reps find it helpful</a:t>
            </a:r>
          </a:p>
          <a:p>
            <a:endParaRPr lang="en-US" baseline="0" dirty="0" smtClean="0"/>
          </a:p>
          <a:p>
            <a:r>
              <a:rPr lang="en-US" baseline="0" dirty="0" smtClean="0"/>
              <a:t>Find qualified candidates- state job banks and more</a:t>
            </a:r>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3</a:t>
            </a:fld>
            <a:endParaRPr lang="en-US"/>
          </a:p>
        </p:txBody>
      </p:sp>
    </p:spTree>
    <p:extLst>
      <p:ext uri="{BB962C8B-B14F-4D97-AF65-F5344CB8AC3E}">
        <p14:creationId xmlns:p14="http://schemas.microsoft.com/office/powerpoint/2010/main" val="310082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finder top tool- provides list of training institutions</a:t>
            </a:r>
            <a:r>
              <a:rPr lang="en-US" baseline="0" dirty="0" smtClean="0"/>
              <a:t> to train employees or to recruit graduates with your needed skill sets</a:t>
            </a:r>
          </a:p>
          <a:p>
            <a:endParaRPr lang="en-US" baseline="0" dirty="0" smtClean="0"/>
          </a:p>
          <a:p>
            <a:r>
              <a:rPr lang="en-US" baseline="0" dirty="0" smtClean="0"/>
              <a:t>Certification finder- find certifications to provide to your employees or what to look for when recruiting new hires</a:t>
            </a:r>
          </a:p>
          <a:p>
            <a:endParaRPr lang="en-US" baseline="0" dirty="0" smtClean="0"/>
          </a:p>
        </p:txBody>
      </p:sp>
      <p:sp>
        <p:nvSpPr>
          <p:cNvPr id="4" name="Slide Number Placeholder 3"/>
          <p:cNvSpPr>
            <a:spLocks noGrp="1"/>
          </p:cNvSpPr>
          <p:nvPr>
            <p:ph type="sldNum" sz="quarter" idx="10"/>
          </p:nvPr>
        </p:nvSpPr>
        <p:spPr/>
        <p:txBody>
          <a:bodyPr/>
          <a:lstStyle/>
          <a:p>
            <a:fld id="{D30AC75C-98BC-4DD1-99A0-4A9DE5AC9616}" type="slidenum">
              <a:rPr lang="en-US" smtClean="0"/>
              <a:t>4</a:t>
            </a:fld>
            <a:endParaRPr lang="en-US"/>
          </a:p>
        </p:txBody>
      </p:sp>
    </p:spTree>
    <p:extLst>
      <p:ext uri="{BB962C8B-B14F-4D97-AF65-F5344CB8AC3E}">
        <p14:creationId xmlns:p14="http://schemas.microsoft.com/office/powerpoint/2010/main" val="32180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Hiring needs assessment, supply of employees, occupation reports, what to pay employees.</a:t>
            </a:r>
          </a:p>
          <a:p>
            <a:endParaRPr lang="en-US" dirty="0" smtClean="0"/>
          </a:p>
          <a:p>
            <a:r>
              <a:rPr lang="en-US" dirty="0" smtClean="0"/>
              <a:t>*occupation specific</a:t>
            </a:r>
          </a:p>
          <a:p>
            <a:endParaRPr lang="en-US" dirty="0" smtClean="0"/>
          </a:p>
          <a:p>
            <a:r>
              <a:rPr lang="en-US" dirty="0" smtClean="0"/>
              <a:t>*location specific</a:t>
            </a:r>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6</a:t>
            </a:fld>
            <a:endParaRPr lang="en-US"/>
          </a:p>
        </p:txBody>
      </p:sp>
    </p:spTree>
    <p:extLst>
      <p:ext uri="{BB962C8B-B14F-4D97-AF65-F5344CB8AC3E}">
        <p14:creationId xmlns:p14="http://schemas.microsoft.com/office/powerpoint/2010/main" val="158503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associations for industry or occupation. Can help employers</a:t>
            </a:r>
            <a:r>
              <a:rPr lang="en-US" baseline="0" dirty="0" smtClean="0"/>
              <a:t> to recruit candidates, find out trends or find programs for employees to participate in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7</a:t>
            </a:fld>
            <a:endParaRPr lang="en-US"/>
          </a:p>
        </p:txBody>
      </p:sp>
    </p:spTree>
    <p:extLst>
      <p:ext uri="{BB962C8B-B14F-4D97-AF65-F5344CB8AC3E}">
        <p14:creationId xmlns:p14="http://schemas.microsoft.com/office/powerpoint/2010/main" val="142578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description writer improved. Basically</a:t>
            </a:r>
            <a:r>
              <a:rPr lang="en-US" baseline="0" dirty="0" smtClean="0"/>
              <a:t> writes job description for you and can be edited. </a:t>
            </a:r>
            <a:r>
              <a:rPr lang="en-US" dirty="0" smtClean="0"/>
              <a:t> Can create </a:t>
            </a:r>
            <a:r>
              <a:rPr lang="en-US" dirty="0" err="1" smtClean="0"/>
              <a:t>pdf</a:t>
            </a:r>
            <a:r>
              <a:rPr lang="en-US" dirty="0" smtClean="0"/>
              <a:t>,</a:t>
            </a:r>
            <a:r>
              <a:rPr lang="en-US" baseline="0" dirty="0" smtClean="0"/>
              <a:t> word document to be exported to a job bank</a:t>
            </a:r>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8</a:t>
            </a:fld>
            <a:endParaRPr lang="en-US"/>
          </a:p>
        </p:txBody>
      </p:sp>
    </p:spTree>
    <p:extLst>
      <p:ext uri="{BB962C8B-B14F-4D97-AF65-F5344CB8AC3E}">
        <p14:creationId xmlns:p14="http://schemas.microsoft.com/office/powerpoint/2010/main" val="155024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certifications</a:t>
            </a:r>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9</a:t>
            </a:fld>
            <a:endParaRPr lang="en-US"/>
          </a:p>
        </p:txBody>
      </p:sp>
    </p:spTree>
    <p:extLst>
      <p:ext uri="{BB962C8B-B14F-4D97-AF65-F5344CB8AC3E}">
        <p14:creationId xmlns:p14="http://schemas.microsoft.com/office/powerpoint/2010/main" val="84833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Mentioned earlier,</a:t>
            </a:r>
            <a:r>
              <a:rPr lang="en-US" baseline="0" dirty="0" smtClean="0"/>
              <a:t> find training programs from which you can recruit or send employees for additional training. Customized training may also be another option for employers on a case by case basis</a:t>
            </a:r>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10</a:t>
            </a:fld>
            <a:endParaRPr lang="en-US"/>
          </a:p>
        </p:txBody>
      </p:sp>
    </p:spTree>
    <p:extLst>
      <p:ext uri="{BB962C8B-B14F-4D97-AF65-F5344CB8AC3E}">
        <p14:creationId xmlns:p14="http://schemas.microsoft.com/office/powerpoint/2010/main" val="45295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a:t>
            </a:r>
            <a:r>
              <a:rPr lang="en-US" baseline="0" dirty="0" smtClean="0"/>
              <a:t> reps wanted everything in one place</a:t>
            </a:r>
            <a:endParaRPr lang="en-US" dirty="0"/>
          </a:p>
        </p:txBody>
      </p:sp>
      <p:sp>
        <p:nvSpPr>
          <p:cNvPr id="4" name="Slide Number Placeholder 3"/>
          <p:cNvSpPr>
            <a:spLocks noGrp="1"/>
          </p:cNvSpPr>
          <p:nvPr>
            <p:ph type="sldNum" sz="quarter" idx="10"/>
          </p:nvPr>
        </p:nvSpPr>
        <p:spPr/>
        <p:txBody>
          <a:bodyPr/>
          <a:lstStyle/>
          <a:p>
            <a:fld id="{D30AC75C-98BC-4DD1-99A0-4A9DE5AC9616}" type="slidenum">
              <a:rPr lang="en-US" smtClean="0"/>
              <a:t>11</a:t>
            </a:fld>
            <a:endParaRPr lang="en-US"/>
          </a:p>
        </p:txBody>
      </p:sp>
    </p:spTree>
    <p:extLst>
      <p:ext uri="{BB962C8B-B14F-4D97-AF65-F5344CB8AC3E}">
        <p14:creationId xmlns:p14="http://schemas.microsoft.com/office/powerpoint/2010/main" val="163477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103DDA-CAB7-4B5A-8EE4-017FC4DBECF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238080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03DDA-CAB7-4B5A-8EE4-017FC4DBECF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146969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03DDA-CAB7-4B5A-8EE4-017FC4DBECF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332402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03DDA-CAB7-4B5A-8EE4-017FC4DBECF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52508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03DDA-CAB7-4B5A-8EE4-017FC4DBECF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396579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03DDA-CAB7-4B5A-8EE4-017FC4DBECF2}"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136664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103DDA-CAB7-4B5A-8EE4-017FC4DBECF2}"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315398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103DDA-CAB7-4B5A-8EE4-017FC4DBECF2}"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3728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03DDA-CAB7-4B5A-8EE4-017FC4DBECF2}"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197412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03DDA-CAB7-4B5A-8EE4-017FC4DBECF2}"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277516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03DDA-CAB7-4B5A-8EE4-017FC4DBECF2}"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1F11E-232F-40C1-886B-9C988DDA6386}" type="slidenum">
              <a:rPr lang="en-US" smtClean="0"/>
              <a:t>‹#›</a:t>
            </a:fld>
            <a:endParaRPr lang="en-US"/>
          </a:p>
        </p:txBody>
      </p:sp>
    </p:spTree>
    <p:extLst>
      <p:ext uri="{BB962C8B-B14F-4D97-AF65-F5344CB8AC3E}">
        <p14:creationId xmlns:p14="http://schemas.microsoft.com/office/powerpoint/2010/main" val="361356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03DDA-CAB7-4B5A-8EE4-017FC4DBECF2}" type="datetimeFigureOut">
              <a:rPr lang="en-US" smtClean="0"/>
              <a:t>7/17/2020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1F11E-232F-40C1-886B-9C988DDA6386}" type="slidenum">
              <a:rPr lang="en-US" smtClean="0"/>
              <a:t>‹#›</a:t>
            </a:fld>
            <a:endParaRPr lang="en-US"/>
          </a:p>
        </p:txBody>
      </p:sp>
    </p:spTree>
    <p:extLst>
      <p:ext uri="{BB962C8B-B14F-4D97-AF65-F5344CB8AC3E}">
        <p14:creationId xmlns:p14="http://schemas.microsoft.com/office/powerpoint/2010/main" val="171780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hyperlink" Target="http://www.careeronestop.org/BusinessCenter" TargetMode="External"/><Relationship Id="rId3" Type="http://schemas.openxmlformats.org/officeDocument/2006/relationships/image" Target="../media/image2.jpeg"/><Relationship Id="rId7" Type="http://schemas.openxmlformats.org/officeDocument/2006/relationships/hyperlink" Target="http://www.careeronestop.org/Credentials" TargetMode="External"/><Relationship Id="rId12" Type="http://schemas.openxmlformats.org/officeDocument/2006/relationships/hyperlink" Target="http://www.myskillsmyfutur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etmyfuture.org/" TargetMode="External"/><Relationship Id="rId11" Type="http://schemas.openxmlformats.org/officeDocument/2006/relationships/hyperlink" Target="http://www.careeronestop.org/CompetencyModel" TargetMode="External"/><Relationship Id="rId5" Type="http://schemas.openxmlformats.org/officeDocument/2006/relationships/hyperlink" Target="http://www.careeronestop.org/" TargetMode="External"/><Relationship Id="rId10" Type="http://schemas.openxmlformats.org/officeDocument/2006/relationships/hyperlink" Target="http://www.careeronestop.org/ReEmployment" TargetMode="External"/><Relationship Id="rId4" Type="http://schemas.openxmlformats.org/officeDocument/2006/relationships/hyperlink" Target="http://www.doleta.gov/" TargetMode="External"/><Relationship Id="rId9" Type="http://schemas.openxmlformats.org/officeDocument/2006/relationships/hyperlink" Target="https://www.careeronestop.org/Veterans/default.aspx"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user/CareerOneStop" TargetMode="External"/><Relationship Id="rId3" Type="http://schemas.openxmlformats.org/officeDocument/2006/relationships/hyperlink" Target="https://twitter.com/Career1Stop" TargetMode="External"/><Relationship Id="rId7" Type="http://schemas.openxmlformats.org/officeDocument/2006/relationships/hyperlink" Target="https://www.pinterest.com/CareerOneStop/"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instagram.com/careeronestop/" TargetMode="External"/><Relationship Id="rId5" Type="http://schemas.openxmlformats.org/officeDocument/2006/relationships/hyperlink" Target="https://www.facebook.com/pages/Careeronestop/135511219941994" TargetMode="External"/><Relationship Id="rId4" Type="http://schemas.openxmlformats.org/officeDocument/2006/relationships/hyperlink" Target="https://www.linkedin.com/company/careeronesto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info@CareerOneStop.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itle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90"/>
            <a:ext cx="9144000" cy="6854610"/>
          </a:xfrm>
          <a:prstGeom prst="rect">
            <a:avLst/>
          </a:prstGeom>
        </p:spPr>
      </p:pic>
      <p:sp>
        <p:nvSpPr>
          <p:cNvPr id="2" name="TextBox 1"/>
          <p:cNvSpPr txBox="1"/>
          <p:nvPr/>
        </p:nvSpPr>
        <p:spPr>
          <a:xfrm>
            <a:off x="990600" y="4876800"/>
            <a:ext cx="7315200" cy="369332"/>
          </a:xfrm>
          <a:prstGeom prst="rect">
            <a:avLst/>
          </a:prstGeom>
          <a:noFill/>
        </p:spPr>
        <p:txBody>
          <a:bodyPr wrap="square" rtlCol="0">
            <a:spAutoFit/>
          </a:bodyPr>
          <a:lstStyle/>
          <a:p>
            <a:r>
              <a:rPr lang="en-US"/>
              <a:t>Business Center</a:t>
            </a:r>
            <a:endParaRPr lang="en-US" dirty="0"/>
          </a:p>
        </p:txBody>
      </p:sp>
    </p:spTree>
    <p:extLst>
      <p:ext uri="{BB962C8B-B14F-4D97-AF65-F5344CB8AC3E}">
        <p14:creationId xmlns:p14="http://schemas.microsoft.com/office/powerpoint/2010/main" val="2710348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Find Local Training Programs Tool</a:t>
            </a:r>
            <a:endParaRPr lang="en-US" dirty="0"/>
          </a:p>
        </p:txBody>
      </p:sp>
      <p:pic>
        <p:nvPicPr>
          <p:cNvPr id="2050" name="Picture 6" descr="image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68294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49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Find State Resources</a:t>
            </a:r>
            <a:endParaRPr lang="en-US" dirty="0"/>
          </a:p>
        </p:txBody>
      </p:sp>
      <p:pic>
        <p:nvPicPr>
          <p:cNvPr id="3074" name="Picture 7" descr="image0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922355"/>
            <a:ext cx="68389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490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American Job Center Finder</a:t>
            </a:r>
            <a:endParaRPr lang="en-US" dirty="0"/>
          </a:p>
        </p:txBody>
      </p:sp>
      <p:pic>
        <p:nvPicPr>
          <p:cNvPr id="4098" name="Picture 8" descr="image0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441342"/>
            <a:ext cx="6858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49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0"/>
            <a:ext cx="9144000" cy="6854610"/>
          </a:xfrm>
          <a:prstGeom prst="rect">
            <a:avLst/>
          </a:prstGeom>
        </p:spPr>
      </p:pic>
      <p:sp>
        <p:nvSpPr>
          <p:cNvPr id="2" name="Title 1"/>
          <p:cNvSpPr>
            <a:spLocks noGrp="1"/>
          </p:cNvSpPr>
          <p:nvPr>
            <p:ph type="title"/>
          </p:nvPr>
        </p:nvSpPr>
        <p:spPr/>
        <p:txBody>
          <a:bodyPr/>
          <a:lstStyle/>
          <a:p>
            <a:r>
              <a:rPr lang="en-US" dirty="0" smtClean="0"/>
              <a:t>Resources</a:t>
            </a:r>
            <a:endParaRPr lang="en-US" dirty="0"/>
          </a:p>
        </p:txBody>
      </p:sp>
      <p:sp>
        <p:nvSpPr>
          <p:cNvPr id="3" name="Rectangle 2"/>
          <p:cNvSpPr/>
          <p:nvPr/>
        </p:nvSpPr>
        <p:spPr>
          <a:xfrm>
            <a:off x="225778" y="1752600"/>
            <a:ext cx="8763000" cy="3637919"/>
          </a:xfrm>
          <a:prstGeom prst="rect">
            <a:avLst/>
          </a:prstGeom>
        </p:spPr>
        <p:txBody>
          <a:bodyPr wrap="square">
            <a:spAutoFit/>
          </a:bodyPr>
          <a:lstStyle/>
          <a:p>
            <a:pPr>
              <a:lnSpc>
                <a:spcPct val="80000"/>
              </a:lnSpc>
            </a:pPr>
            <a:r>
              <a:rPr lang="en-US" sz="1600" b="1" dirty="0">
                <a:latin typeface="Verdana" pitchFamily="34" charset="0"/>
                <a:ea typeface="Verdana" pitchFamily="34" charset="0"/>
                <a:cs typeface="Verdana" pitchFamily="34" charset="0"/>
              </a:rPr>
              <a:t>U.S. Department of Labor Employment </a:t>
            </a:r>
            <a:r>
              <a:rPr lang="en-US" sz="1600" b="1" dirty="0" smtClean="0">
                <a:latin typeface="Verdana" pitchFamily="34" charset="0"/>
                <a:ea typeface="Verdana" pitchFamily="34" charset="0"/>
                <a:cs typeface="Verdana" pitchFamily="34" charset="0"/>
              </a:rPr>
              <a:t>&amp; </a:t>
            </a:r>
            <a:r>
              <a:rPr lang="en-US" sz="1600" b="1" dirty="0">
                <a:latin typeface="Verdana" pitchFamily="34" charset="0"/>
                <a:ea typeface="Verdana" pitchFamily="34" charset="0"/>
                <a:cs typeface="Verdana" pitchFamily="34" charset="0"/>
              </a:rPr>
              <a:t>Training Administration: </a:t>
            </a:r>
            <a:r>
              <a:rPr lang="en-US" sz="1600" dirty="0" smtClean="0">
                <a:latin typeface="Verdana" pitchFamily="34" charset="0"/>
                <a:ea typeface="Verdana" pitchFamily="34" charset="0"/>
                <a:cs typeface="Verdana" pitchFamily="34" charset="0"/>
                <a:hlinkClick r:id="rId4"/>
              </a:rPr>
              <a:t>www.doleta.gov</a:t>
            </a:r>
            <a:endParaRPr lang="en-US" sz="1600" dirty="0" smtClean="0">
              <a:latin typeface="Verdana" pitchFamily="34" charset="0"/>
              <a:ea typeface="Verdana" pitchFamily="34" charset="0"/>
              <a:cs typeface="Verdana" pitchFamily="34" charset="0"/>
            </a:endParaRPr>
          </a:p>
          <a:p>
            <a:pPr marL="609600" indent="-609600">
              <a:lnSpc>
                <a:spcPct val="80000"/>
              </a:lnSpc>
            </a:pP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CareerOneStop: </a:t>
            </a:r>
            <a:r>
              <a:rPr lang="en-US" sz="1600" dirty="0" smtClean="0">
                <a:latin typeface="Verdana" pitchFamily="34" charset="0"/>
                <a:ea typeface="Verdana" pitchFamily="34" charset="0"/>
                <a:cs typeface="Verdana" pitchFamily="34" charset="0"/>
                <a:hlinkClick r:id="rId5"/>
              </a:rPr>
              <a:t>www.careeronestop.org</a:t>
            </a:r>
            <a:endParaRPr lang="en-US" sz="1600" dirty="0" smtClean="0">
              <a:latin typeface="Verdana" pitchFamily="34" charset="0"/>
              <a:ea typeface="Verdana" pitchFamily="34" charset="0"/>
              <a:cs typeface="Verdana" pitchFamily="34" charset="0"/>
            </a:endParaRPr>
          </a:p>
          <a:p>
            <a:pPr marL="609600" indent="-609600">
              <a:lnSpc>
                <a:spcPct val="80000"/>
              </a:lnSpc>
            </a:pPr>
            <a:endParaRPr lang="en-US" sz="1600" dirty="0">
              <a:latin typeface="Verdana" pitchFamily="34" charset="0"/>
              <a:ea typeface="Verdana" pitchFamily="34" charset="0"/>
              <a:cs typeface="Verdana" pitchFamily="34" charset="0"/>
            </a:endParaRPr>
          </a:p>
          <a:p>
            <a:pPr marL="609600" indent="-609600">
              <a:lnSpc>
                <a:spcPct val="80000"/>
              </a:lnSpc>
            </a:pPr>
            <a:r>
              <a:rPr lang="en-US" sz="1600" b="1" dirty="0" err="1" smtClean="0">
                <a:latin typeface="Verdana" pitchFamily="34" charset="0"/>
                <a:ea typeface="Verdana" pitchFamily="34" charset="0"/>
                <a:cs typeface="Verdana" pitchFamily="34" charset="0"/>
              </a:rPr>
              <a:t>GetMyFuture</a:t>
            </a:r>
            <a:r>
              <a:rPr lang="en-US" sz="1600" b="1"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hlinkClick r:id="rId6"/>
              </a:rPr>
              <a:t>www.GetMyFuture.org</a:t>
            </a:r>
            <a:endParaRPr lang="en-US" sz="1600" dirty="0">
              <a:latin typeface="Verdana" pitchFamily="34" charset="0"/>
              <a:ea typeface="Verdana" pitchFamily="34" charset="0"/>
              <a:cs typeface="Verdana" pitchFamily="34" charset="0"/>
            </a:endParaRPr>
          </a:p>
          <a:p>
            <a:pPr marL="609600" indent="-609600">
              <a:lnSpc>
                <a:spcPct val="80000"/>
              </a:lnSpc>
            </a:pP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smtClean="0">
                <a:latin typeface="Verdana" pitchFamily="34" charset="0"/>
                <a:ea typeface="Verdana" pitchFamily="34" charset="0"/>
                <a:cs typeface="Verdana" pitchFamily="34" charset="0"/>
              </a:rPr>
              <a:t>Credentials Center: </a:t>
            </a:r>
            <a:r>
              <a:rPr lang="en-US" sz="1600" dirty="0" smtClean="0">
                <a:latin typeface="Verdana" pitchFamily="34" charset="0"/>
                <a:ea typeface="Verdana" pitchFamily="34" charset="0"/>
                <a:cs typeface="Verdana" pitchFamily="34" charset="0"/>
                <a:hlinkClick r:id="rId7"/>
              </a:rPr>
              <a:t>www.careeronestop.org/Credentials</a:t>
            </a:r>
            <a:endParaRPr lang="en-US" sz="1600" dirty="0">
              <a:latin typeface="Verdana" pitchFamily="34" charset="0"/>
              <a:ea typeface="Verdana" pitchFamily="34" charset="0"/>
              <a:cs typeface="Verdana" pitchFamily="34" charset="0"/>
            </a:endParaRPr>
          </a:p>
          <a:p>
            <a:pPr marL="609600" indent="-609600">
              <a:lnSpc>
                <a:spcPct val="80000"/>
              </a:lnSpc>
            </a:pP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smtClean="0">
                <a:latin typeface="Verdana" pitchFamily="34" charset="0"/>
                <a:ea typeface="Verdana" pitchFamily="34" charset="0"/>
                <a:cs typeface="Verdana" pitchFamily="34" charset="0"/>
              </a:rPr>
              <a:t>Business Center: </a:t>
            </a:r>
            <a:r>
              <a:rPr lang="en-US" sz="1600" dirty="0" smtClean="0">
                <a:latin typeface="Verdana" pitchFamily="34" charset="0"/>
                <a:ea typeface="Verdana" pitchFamily="34" charset="0"/>
                <a:cs typeface="Verdana" pitchFamily="34" charset="0"/>
                <a:hlinkClick r:id="rId8"/>
              </a:rPr>
              <a:t>www.careeronestop.org/BusinessCenter</a:t>
            </a:r>
            <a:r>
              <a:rPr lang="en-US" sz="1600" b="1" dirty="0" smtClean="0">
                <a:latin typeface="Verdana" pitchFamily="34" charset="0"/>
                <a:ea typeface="Verdana" pitchFamily="34" charset="0"/>
                <a:cs typeface="Verdana" pitchFamily="34" charset="0"/>
              </a:rPr>
              <a:t/>
            </a:r>
            <a:br>
              <a:rPr lang="en-US" sz="1600" b="1" dirty="0" smtClean="0">
                <a:latin typeface="Verdana" pitchFamily="34" charset="0"/>
                <a:ea typeface="Verdana" pitchFamily="34" charset="0"/>
                <a:cs typeface="Verdana" pitchFamily="34" charset="0"/>
              </a:rPr>
            </a:br>
            <a:endParaRPr lang="en-US" sz="1600" b="1"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Veteran </a:t>
            </a:r>
            <a:r>
              <a:rPr lang="en-US" sz="1600" b="1" dirty="0" smtClean="0">
                <a:latin typeface="Verdana" pitchFamily="34" charset="0"/>
                <a:ea typeface="Verdana" pitchFamily="34" charset="0"/>
                <a:cs typeface="Verdana" pitchFamily="34" charset="0"/>
              </a:rPr>
              <a:t>and Military Transition Center: </a:t>
            </a:r>
            <a:r>
              <a:rPr lang="en-US" sz="1600" dirty="0" smtClean="0">
                <a:latin typeface="Verdana" panose="020B0604030504040204" pitchFamily="34" charset="0"/>
                <a:ea typeface="Verdana" panose="020B0604030504040204" pitchFamily="34" charset="0"/>
                <a:hlinkClick r:id="rId9"/>
              </a:rPr>
              <a:t>www.careeronestop.org/Veterans</a:t>
            </a:r>
            <a:r>
              <a:rPr lang="en-US" sz="1600" b="1" u="sng" dirty="0" smtClean="0">
                <a:solidFill>
                  <a:schemeClr val="accent1">
                    <a:lumMod val="50000"/>
                  </a:schemeClr>
                </a:solidFill>
                <a:latin typeface="Verdana" pitchFamily="34" charset="0"/>
                <a:ea typeface="Verdana" pitchFamily="34" charset="0"/>
                <a:cs typeface="Verdana" pitchFamily="34" charset="0"/>
              </a:rPr>
              <a:t/>
            </a:r>
            <a:br>
              <a:rPr lang="en-US" sz="1600" b="1" u="sng" dirty="0" smtClean="0">
                <a:solidFill>
                  <a:schemeClr val="accent1">
                    <a:lumMod val="50000"/>
                  </a:schemeClr>
                </a:solidFill>
                <a:latin typeface="Verdana" pitchFamily="34" charset="0"/>
                <a:ea typeface="Verdana" pitchFamily="34" charset="0"/>
                <a:cs typeface="Verdana" pitchFamily="34" charset="0"/>
              </a:rPr>
            </a:br>
            <a:endParaRPr lang="en-US" sz="1600" b="1" u="sng" dirty="0">
              <a:solidFill>
                <a:schemeClr val="accent1">
                  <a:lumMod val="50000"/>
                </a:schemeClr>
              </a:solidFill>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Worker ReEmployment</a:t>
            </a:r>
            <a:r>
              <a:rPr lang="en-US" sz="1600" b="1">
                <a:latin typeface="Verdana" pitchFamily="34" charset="0"/>
                <a:ea typeface="Verdana" pitchFamily="34" charset="0"/>
                <a:cs typeface="Verdana" pitchFamily="34" charset="0"/>
              </a:rPr>
              <a:t>: </a:t>
            </a:r>
            <a:r>
              <a:rPr lang="en-US" sz="1600" u="sng" smtClean="0">
                <a:solidFill>
                  <a:schemeClr val="hlink"/>
                </a:solidFill>
                <a:latin typeface="Verdana" pitchFamily="34" charset="0"/>
                <a:ea typeface="Verdana" pitchFamily="34" charset="0"/>
                <a:cs typeface="Verdana" pitchFamily="34" charset="0"/>
                <a:hlinkClick r:id="rId10"/>
              </a:rPr>
              <a:t>www.careeronestop.org/ReEmployment</a:t>
            </a:r>
            <a:r>
              <a:rPr lang="en-US" sz="1600" b="1" u="sng" dirty="0" smtClean="0">
                <a:solidFill>
                  <a:schemeClr val="hlink"/>
                </a:solidFill>
                <a:latin typeface="Verdana" pitchFamily="34" charset="0"/>
                <a:ea typeface="Verdana" pitchFamily="34" charset="0"/>
                <a:cs typeface="Verdana" pitchFamily="34" charset="0"/>
              </a:rPr>
              <a:t/>
            </a:r>
            <a:br>
              <a:rPr lang="en-US" sz="1600" b="1" u="sng" dirty="0" smtClean="0">
                <a:solidFill>
                  <a:schemeClr val="hlink"/>
                </a:solidFill>
                <a:latin typeface="Verdana" pitchFamily="34" charset="0"/>
                <a:ea typeface="Verdana" pitchFamily="34" charset="0"/>
                <a:cs typeface="Verdana" pitchFamily="34" charset="0"/>
              </a:rPr>
            </a:br>
            <a:endParaRPr lang="en-US" sz="1600" b="1" u="sng" dirty="0">
              <a:solidFill>
                <a:schemeClr val="hlink"/>
              </a:solidFill>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Competency Model: </a:t>
            </a:r>
            <a:r>
              <a:rPr lang="en-US" sz="1600" dirty="0" smtClean="0">
                <a:latin typeface="Verdana" pitchFamily="34" charset="0"/>
                <a:ea typeface="Verdana" pitchFamily="34" charset="0"/>
                <a:cs typeface="Verdana" pitchFamily="34" charset="0"/>
                <a:hlinkClick r:id="rId11"/>
              </a:rPr>
              <a:t>www.careeronestop.org/CompetencyModel</a:t>
            </a:r>
            <a:endParaRPr lang="en-US" sz="1600" dirty="0" smtClean="0">
              <a:latin typeface="Verdana" pitchFamily="34" charset="0"/>
              <a:ea typeface="Verdana" pitchFamily="34" charset="0"/>
              <a:cs typeface="Verdana" pitchFamily="34" charset="0"/>
            </a:endParaRPr>
          </a:p>
          <a:p>
            <a:pPr marL="609600" indent="-609600">
              <a:lnSpc>
                <a:spcPct val="80000"/>
              </a:lnSpc>
            </a:pPr>
            <a:endParaRPr lang="en-US" sz="1600" dirty="0">
              <a:latin typeface="Verdana" pitchFamily="34" charset="0"/>
              <a:ea typeface="Verdana" pitchFamily="34" charset="0"/>
              <a:cs typeface="Verdana" pitchFamily="34" charset="0"/>
            </a:endParaRPr>
          </a:p>
          <a:p>
            <a:pPr marL="609600" indent="-609600">
              <a:lnSpc>
                <a:spcPct val="80000"/>
              </a:lnSpc>
            </a:pPr>
            <a:r>
              <a:rPr lang="en-US" sz="1600" b="1" dirty="0">
                <a:latin typeface="Verdana" pitchFamily="34" charset="0"/>
                <a:ea typeface="Verdana" pitchFamily="34" charset="0"/>
                <a:cs typeface="Verdana" pitchFamily="34" charset="0"/>
              </a:rPr>
              <a:t>mySkills myFuture: </a:t>
            </a:r>
            <a:r>
              <a:rPr lang="en-US" sz="1600" dirty="0">
                <a:latin typeface="Verdana" pitchFamily="34" charset="0"/>
                <a:ea typeface="Verdana" pitchFamily="34" charset="0"/>
                <a:cs typeface="Verdana" pitchFamily="34" charset="0"/>
                <a:hlinkClick r:id="rId12"/>
              </a:rPr>
              <a:t>www.mySkillsmyFuture.org</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4076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CareerOneStop on Social Media</a:t>
            </a:r>
            <a:endParaRPr lang="en-US" dirty="0"/>
          </a:p>
        </p:txBody>
      </p:sp>
      <p:sp>
        <p:nvSpPr>
          <p:cNvPr id="3" name="Content Placeholder 2"/>
          <p:cNvSpPr>
            <a:spLocks noGrp="1"/>
          </p:cNvSpPr>
          <p:nvPr>
            <p:ph idx="1"/>
          </p:nvPr>
        </p:nvSpPr>
        <p:spPr>
          <a:xfrm>
            <a:off x="381000" y="1600200"/>
            <a:ext cx="8610600" cy="4525963"/>
          </a:xfrm>
        </p:spPr>
        <p:txBody>
          <a:bodyPr/>
          <a:lstStyle/>
          <a:p>
            <a:endParaRPr lang="en-US" sz="1600" dirty="0" smtClean="0">
              <a:ea typeface="Verdana" pitchFamily="34" charset="0"/>
              <a:cs typeface="Verdana" pitchFamily="34" charset="0"/>
            </a:endParaRPr>
          </a:p>
          <a:p>
            <a:r>
              <a:rPr lang="en-US" sz="2400" dirty="0" smtClean="0">
                <a:ea typeface="Verdana" pitchFamily="34" charset="0"/>
                <a:cs typeface="Verdana" pitchFamily="34" charset="0"/>
              </a:rPr>
              <a:t>Twitter:</a:t>
            </a:r>
            <a:r>
              <a:rPr lang="en-US" sz="1800" dirty="0" smtClean="0">
                <a:ea typeface="Verdana" pitchFamily="34" charset="0"/>
                <a:cs typeface="Verdana" pitchFamily="34" charset="0"/>
              </a:rPr>
              <a:t> </a:t>
            </a:r>
            <a:r>
              <a:rPr lang="en-US" sz="1600" dirty="0" smtClean="0">
                <a:ea typeface="Verdana" pitchFamily="34" charset="0"/>
                <a:cs typeface="Verdana" pitchFamily="34" charset="0"/>
                <a:hlinkClick r:id="rId3"/>
              </a:rPr>
              <a:t>https</a:t>
            </a:r>
            <a:r>
              <a:rPr lang="en-US" sz="1600" dirty="0">
                <a:ea typeface="Verdana" pitchFamily="34" charset="0"/>
                <a:cs typeface="Verdana" pitchFamily="34" charset="0"/>
                <a:hlinkClick r:id="rId3"/>
              </a:rPr>
              <a:t>://</a:t>
            </a:r>
            <a:r>
              <a:rPr lang="en-US" sz="1600" dirty="0" smtClean="0">
                <a:ea typeface="Verdana" pitchFamily="34" charset="0"/>
                <a:cs typeface="Verdana" pitchFamily="34" charset="0"/>
                <a:hlinkClick r:id="rId3"/>
              </a:rPr>
              <a:t>twitter.com/Career1Stop</a:t>
            </a:r>
            <a:endParaRPr lang="en-US" sz="1600" dirty="0" smtClean="0">
              <a:ea typeface="Verdana" pitchFamily="34" charset="0"/>
              <a:cs typeface="Verdana" pitchFamily="34" charset="0"/>
            </a:endParaRPr>
          </a:p>
          <a:p>
            <a:r>
              <a:rPr lang="en-US" sz="2400" dirty="0">
                <a:ea typeface="Verdana" pitchFamily="34" charset="0"/>
                <a:cs typeface="Verdana" pitchFamily="34" charset="0"/>
              </a:rPr>
              <a:t>LinkedIn:</a:t>
            </a:r>
            <a:r>
              <a:rPr lang="en-US" sz="1800" dirty="0">
                <a:ea typeface="Verdana" pitchFamily="34" charset="0"/>
                <a:cs typeface="Verdana" pitchFamily="34" charset="0"/>
              </a:rPr>
              <a:t> </a:t>
            </a:r>
            <a:r>
              <a:rPr lang="en-US" sz="1600" dirty="0">
                <a:ea typeface="Verdana" pitchFamily="34" charset="0"/>
                <a:cs typeface="Verdana" pitchFamily="34" charset="0"/>
                <a:hlinkClick r:id="rId4"/>
              </a:rPr>
              <a:t>https://</a:t>
            </a:r>
            <a:r>
              <a:rPr lang="en-US" sz="1600" dirty="0" smtClean="0">
                <a:ea typeface="Verdana" pitchFamily="34" charset="0"/>
                <a:cs typeface="Verdana" pitchFamily="34" charset="0"/>
                <a:hlinkClick r:id="rId4"/>
              </a:rPr>
              <a:t>www.linkedin.com/company/careeronestop</a:t>
            </a:r>
            <a:endParaRPr lang="en-US" sz="1600" dirty="0" smtClean="0">
              <a:ea typeface="Verdana" pitchFamily="34" charset="0"/>
              <a:cs typeface="Verdana" pitchFamily="34" charset="0"/>
            </a:endParaRPr>
          </a:p>
          <a:p>
            <a:r>
              <a:rPr lang="en-US" sz="2400" dirty="0">
                <a:ea typeface="Verdana" pitchFamily="34" charset="0"/>
                <a:cs typeface="Verdana" pitchFamily="34" charset="0"/>
              </a:rPr>
              <a:t>Facebook:</a:t>
            </a:r>
            <a:r>
              <a:rPr lang="en-US" sz="1800" dirty="0">
                <a:ea typeface="Verdana" pitchFamily="34" charset="0"/>
                <a:cs typeface="Verdana" pitchFamily="34" charset="0"/>
              </a:rPr>
              <a:t> </a:t>
            </a:r>
            <a:r>
              <a:rPr lang="en-US" sz="1600" dirty="0">
                <a:ea typeface="Verdana" pitchFamily="34" charset="0"/>
                <a:cs typeface="Verdana" pitchFamily="34" charset="0"/>
                <a:hlinkClick r:id="rId5"/>
              </a:rPr>
              <a:t>https://</a:t>
            </a:r>
            <a:r>
              <a:rPr lang="en-US" sz="1600" dirty="0" smtClean="0">
                <a:ea typeface="Verdana" pitchFamily="34" charset="0"/>
                <a:cs typeface="Verdana" pitchFamily="34" charset="0"/>
                <a:hlinkClick r:id="rId5"/>
              </a:rPr>
              <a:t>www.facebook.com/pages/Careeronestop/135511219941994</a:t>
            </a:r>
            <a:endParaRPr lang="en-US" sz="1600" dirty="0" smtClean="0">
              <a:ea typeface="Verdana" pitchFamily="34" charset="0"/>
              <a:cs typeface="Verdana" pitchFamily="34" charset="0"/>
            </a:endParaRPr>
          </a:p>
          <a:p>
            <a:r>
              <a:rPr lang="en-US" sz="2400" dirty="0">
                <a:ea typeface="Verdana" pitchFamily="34" charset="0"/>
                <a:cs typeface="Verdana" pitchFamily="34" charset="0"/>
              </a:rPr>
              <a:t>Instagram: </a:t>
            </a:r>
            <a:r>
              <a:rPr lang="en-US" sz="1600" dirty="0">
                <a:hlinkClick r:id="rId6"/>
              </a:rPr>
              <a:t>https://www.instagram.com/careeronestop/</a:t>
            </a:r>
            <a:endParaRPr lang="en-US" sz="1600" dirty="0">
              <a:ea typeface="Verdana" pitchFamily="34" charset="0"/>
              <a:cs typeface="Verdana" pitchFamily="34" charset="0"/>
            </a:endParaRPr>
          </a:p>
          <a:p>
            <a:r>
              <a:rPr lang="en-US" sz="2400" dirty="0" err="1">
                <a:ea typeface="Verdana" pitchFamily="34" charset="0"/>
                <a:cs typeface="Verdana" pitchFamily="34" charset="0"/>
              </a:rPr>
              <a:t>Pinterest</a:t>
            </a:r>
            <a:r>
              <a:rPr lang="en-US" sz="2400" dirty="0">
                <a:ea typeface="Verdana" pitchFamily="34" charset="0"/>
                <a:cs typeface="Verdana" pitchFamily="34" charset="0"/>
              </a:rPr>
              <a:t>:</a:t>
            </a:r>
            <a:r>
              <a:rPr lang="en-US" sz="1800" dirty="0">
                <a:ea typeface="Verdana" pitchFamily="34" charset="0"/>
                <a:cs typeface="Verdana" pitchFamily="34" charset="0"/>
              </a:rPr>
              <a:t> </a:t>
            </a:r>
            <a:r>
              <a:rPr lang="en-US" sz="1600" dirty="0">
                <a:ea typeface="Verdana" pitchFamily="34" charset="0"/>
                <a:cs typeface="Verdana" pitchFamily="34" charset="0"/>
                <a:hlinkClick r:id="rId7"/>
              </a:rPr>
              <a:t>https://www.pinterest.com/CareerOneStop/</a:t>
            </a:r>
            <a:endParaRPr lang="en-US" sz="1600" dirty="0">
              <a:ea typeface="Verdana" pitchFamily="34" charset="0"/>
              <a:cs typeface="Verdana" pitchFamily="34" charset="0"/>
            </a:endParaRPr>
          </a:p>
          <a:p>
            <a:r>
              <a:rPr lang="en-US" sz="2400" dirty="0" smtClean="0">
                <a:ea typeface="Verdana" pitchFamily="34" charset="0"/>
                <a:cs typeface="Verdana" pitchFamily="34" charset="0"/>
              </a:rPr>
              <a:t>YouTube</a:t>
            </a:r>
            <a:r>
              <a:rPr lang="en-US" sz="2400" dirty="0">
                <a:ea typeface="Verdana" pitchFamily="34" charset="0"/>
                <a:cs typeface="Verdana" pitchFamily="34" charset="0"/>
              </a:rPr>
              <a:t>:</a:t>
            </a:r>
            <a:r>
              <a:rPr lang="en-US" sz="1800" dirty="0">
                <a:ea typeface="Verdana" pitchFamily="34" charset="0"/>
                <a:cs typeface="Verdana" pitchFamily="34" charset="0"/>
              </a:rPr>
              <a:t> </a:t>
            </a:r>
            <a:r>
              <a:rPr lang="en-US" sz="1600" dirty="0">
                <a:ea typeface="Verdana" pitchFamily="34" charset="0"/>
                <a:cs typeface="Verdana" pitchFamily="34" charset="0"/>
                <a:hlinkClick r:id="rId8"/>
              </a:rPr>
              <a:t>https://www.youtube.com/user/CareerOneStop</a:t>
            </a:r>
            <a:endParaRPr lang="en-US" sz="1600" dirty="0">
              <a:ea typeface="Verdana" pitchFamily="34" charset="0"/>
              <a:cs typeface="Verdana" pitchFamily="34" charset="0"/>
            </a:endParaRPr>
          </a:p>
          <a:p>
            <a:endParaRPr lang="en-US" sz="1800" dirty="0" smtClean="0">
              <a:latin typeface="Verdana" pitchFamily="34" charset="0"/>
              <a:ea typeface="Verdana" pitchFamily="34" charset="0"/>
              <a:cs typeface="Verdana" pitchFamily="34" charset="0"/>
            </a:endParaRPr>
          </a:p>
          <a:p>
            <a:pPr marL="0" indent="0">
              <a:buNone/>
            </a:pP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12330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7"/>
            <a:ext cx="9144000" cy="6854610"/>
          </a:xfrm>
          <a:prstGeom prst="rect">
            <a:avLst/>
          </a:prstGeom>
        </p:spPr>
      </p:pic>
      <p:sp>
        <p:nvSpPr>
          <p:cNvPr id="2" name="Title 1"/>
          <p:cNvSpPr>
            <a:spLocks noGrp="1"/>
          </p:cNvSpPr>
          <p:nvPr>
            <p:ph type="title"/>
          </p:nvPr>
        </p:nvSpPr>
        <p:spPr/>
        <p:txBody>
          <a:bodyPr/>
          <a:lstStyle/>
          <a:p>
            <a:r>
              <a:rPr lang="en-US" dirty="0" smtClean="0"/>
              <a:t>Contact Us</a:t>
            </a:r>
            <a:endParaRPr lang="en-US" dirty="0"/>
          </a:p>
        </p:txBody>
      </p:sp>
      <p:sp>
        <p:nvSpPr>
          <p:cNvPr id="3" name="Rectangle 2"/>
          <p:cNvSpPr/>
          <p:nvPr/>
        </p:nvSpPr>
        <p:spPr>
          <a:xfrm>
            <a:off x="762000" y="1143000"/>
            <a:ext cx="7772400" cy="2739211"/>
          </a:xfrm>
          <a:prstGeom prst="rect">
            <a:avLst/>
          </a:prstGeom>
        </p:spPr>
        <p:txBody>
          <a:bodyPr wrap="square">
            <a:spAutoFit/>
          </a:bodyPr>
          <a:lstStyle/>
          <a:p>
            <a:r>
              <a:rPr lang="en-US" sz="2800" dirty="0" smtClean="0"/>
              <a:t/>
            </a:r>
            <a:br>
              <a:rPr lang="en-US" sz="2800" dirty="0" smtClean="0"/>
            </a:br>
            <a:r>
              <a:rPr lang="en-US" sz="2400" dirty="0" smtClean="0">
                <a:latin typeface="Verdana" pitchFamily="34" charset="0"/>
                <a:ea typeface="Verdana" pitchFamily="34" charset="0"/>
                <a:cs typeface="Verdana" pitchFamily="34" charset="0"/>
              </a:rPr>
              <a:t>Contact </a:t>
            </a:r>
            <a:r>
              <a:rPr lang="en-US" sz="2400" dirty="0" err="1" smtClean="0">
                <a:latin typeface="Verdana" pitchFamily="34" charset="0"/>
                <a:ea typeface="Verdana" pitchFamily="34" charset="0"/>
                <a:cs typeface="Verdana" pitchFamily="34" charset="0"/>
              </a:rPr>
              <a:t>CareerOneStop</a:t>
            </a:r>
            <a:endParaRPr lang="en-US" sz="2400" dirty="0">
              <a:latin typeface="Verdana" pitchFamily="34" charset="0"/>
              <a:ea typeface="Verdana" pitchFamily="34" charset="0"/>
              <a:cs typeface="Verdana" pitchFamily="34" charset="0"/>
            </a:endParaRPr>
          </a:p>
          <a:p>
            <a:pPr lvl="1"/>
            <a:r>
              <a:rPr lang="en-US" sz="2400" smtClean="0">
                <a:latin typeface="Verdana" pitchFamily="34" charset="0"/>
                <a:ea typeface="Verdana" pitchFamily="34" charset="0"/>
                <a:cs typeface="Verdana" pitchFamily="34" charset="0"/>
              </a:rPr>
              <a:t>E-mail</a:t>
            </a:r>
            <a:r>
              <a:rPr lang="en-US" sz="2400" dirty="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hlinkClick r:id="rId3"/>
              </a:rPr>
              <a:t>info@CareerOneStop.org</a:t>
            </a:r>
            <a:endParaRPr lang="en-US" sz="2400" dirty="0">
              <a:latin typeface="Verdana" pitchFamily="34" charset="0"/>
              <a:ea typeface="Verdana" pitchFamily="34" charset="0"/>
              <a:cs typeface="Verdana" pitchFamily="34" charset="0"/>
            </a:endParaRPr>
          </a:p>
          <a:p>
            <a:pPr lvl="1"/>
            <a:endParaRPr lang="en-US" sz="2400" dirty="0" smtClean="0">
              <a:latin typeface="Verdana" pitchFamily="34" charset="0"/>
              <a:ea typeface="Verdana" pitchFamily="34" charset="0"/>
              <a:cs typeface="Verdana" pitchFamily="34" charset="0"/>
            </a:endParaRPr>
          </a:p>
          <a:p>
            <a:pPr lvl="1"/>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US2-JOBS Toll-Free Help Line</a:t>
            </a:r>
          </a:p>
          <a:p>
            <a:pPr lvl="1"/>
            <a:r>
              <a:rPr lang="en-US" sz="2400" dirty="0">
                <a:latin typeface="Verdana" pitchFamily="34" charset="0"/>
                <a:ea typeface="Verdana" pitchFamily="34" charset="0"/>
                <a:cs typeface="Verdana" pitchFamily="34" charset="0"/>
              </a:rPr>
              <a:t>1-877-US2-JOBS (TTY: </a:t>
            </a:r>
            <a:r>
              <a:rPr lang="en-US" sz="2400" dirty="0" smtClean="0">
                <a:latin typeface="Verdana" pitchFamily="34" charset="0"/>
                <a:ea typeface="Verdana" pitchFamily="34" charset="0"/>
                <a:cs typeface="Verdana" pitchFamily="34" charset="0"/>
              </a:rPr>
              <a:t>1-877-889-5627)</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069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Business Center</a:t>
            </a:r>
            <a:endParaRPr lang="en-US" dirty="0"/>
          </a:p>
        </p:txBody>
      </p:sp>
      <p:pic>
        <p:nvPicPr>
          <p:cNvPr id="3" name="Picture 1" descr="image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268956"/>
            <a:ext cx="6085015" cy="431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354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90"/>
            <a:ext cx="9144000" cy="6854610"/>
          </a:xfrm>
          <a:prstGeom prst="rect">
            <a:avLst/>
          </a:prstGeom>
        </p:spPr>
      </p:pic>
      <p:sp>
        <p:nvSpPr>
          <p:cNvPr id="6" name="Text Box 22"/>
          <p:cNvSpPr txBox="1">
            <a:spLocks noChangeArrowheads="1"/>
          </p:cNvSpPr>
          <p:nvPr/>
        </p:nvSpPr>
        <p:spPr bwMode="auto">
          <a:xfrm>
            <a:off x="6934200" y="1597107"/>
            <a:ext cx="2057400" cy="3693319"/>
          </a:xfrm>
          <a:prstGeom prst="rect">
            <a:avLst/>
          </a:prstGeom>
          <a:noFill/>
          <a:ln w="9525">
            <a:noFill/>
            <a:miter lim="800000"/>
            <a:headEnd/>
            <a:tailEnd/>
          </a:ln>
        </p:spPr>
        <p:txBody>
          <a:bodyPr>
            <a:spAutoFit/>
          </a:bodyPr>
          <a:lstStyle/>
          <a:p>
            <a:pPr marL="285750" indent="-285750">
              <a:spcBef>
                <a:spcPct val="50000"/>
              </a:spcBef>
              <a:buFont typeface="Arial" pitchFamily="34" charset="0"/>
              <a:buChar char="•"/>
            </a:pPr>
            <a:r>
              <a:rPr lang="en-US" dirty="0" smtClean="0">
                <a:latin typeface="Verdana"/>
                <a:cs typeface="Verdana"/>
              </a:rPr>
              <a:t>Identify your hiring needs</a:t>
            </a:r>
          </a:p>
          <a:p>
            <a:pPr marL="285750" indent="-285750">
              <a:spcBef>
                <a:spcPct val="50000"/>
              </a:spcBef>
              <a:buFont typeface="Arial" pitchFamily="34" charset="0"/>
              <a:buChar char="•"/>
            </a:pPr>
            <a:r>
              <a:rPr lang="en-US" dirty="0" smtClean="0">
                <a:latin typeface="Verdana"/>
                <a:cs typeface="Verdana"/>
              </a:rPr>
              <a:t>Where to Find Candidates</a:t>
            </a:r>
          </a:p>
          <a:p>
            <a:pPr marL="285750" indent="-285750">
              <a:spcBef>
                <a:spcPct val="50000"/>
              </a:spcBef>
              <a:buFont typeface="Arial" pitchFamily="34" charset="0"/>
              <a:buChar char="•"/>
            </a:pPr>
            <a:r>
              <a:rPr lang="en-US" dirty="0" smtClean="0">
                <a:latin typeface="Verdana"/>
                <a:cs typeface="Verdana"/>
              </a:rPr>
              <a:t>Interview &amp; Hire</a:t>
            </a:r>
          </a:p>
          <a:p>
            <a:pPr marL="285750" indent="-285750">
              <a:spcBef>
                <a:spcPct val="50000"/>
              </a:spcBef>
              <a:buFont typeface="Arial" pitchFamily="34" charset="0"/>
              <a:buChar char="•"/>
            </a:pPr>
            <a:r>
              <a:rPr lang="en-US" dirty="0" smtClean="0">
                <a:latin typeface="Verdana"/>
                <a:cs typeface="Verdana"/>
              </a:rPr>
              <a:t>Hiring a Diverse Workforce</a:t>
            </a:r>
            <a:endParaRPr lang="en-US" dirty="0">
              <a:latin typeface="Verdana"/>
              <a:cs typeface="Verdana"/>
            </a:endParaRPr>
          </a:p>
          <a:p>
            <a:pPr>
              <a:spcBef>
                <a:spcPct val="50000"/>
              </a:spcBef>
            </a:pPr>
            <a:endParaRPr lang="en-US" dirty="0">
              <a:latin typeface="Verdana"/>
              <a:cs typeface="Verdana"/>
            </a:endParaRPr>
          </a:p>
        </p:txBody>
      </p:sp>
      <p:sp>
        <p:nvSpPr>
          <p:cNvPr id="2" name="Title 1"/>
          <p:cNvSpPr>
            <a:spLocks noGrp="1"/>
          </p:cNvSpPr>
          <p:nvPr>
            <p:ph type="title"/>
          </p:nvPr>
        </p:nvSpPr>
        <p:spPr/>
        <p:txBody>
          <a:bodyPr/>
          <a:lstStyle/>
          <a:p>
            <a:r>
              <a:rPr lang="en-US" dirty="0" smtClean="0"/>
              <a:t>Recruit and Hire</a:t>
            </a:r>
            <a:endParaRPr lang="en-US" dirty="0"/>
          </a:p>
        </p:txBody>
      </p:sp>
      <p:pic>
        <p:nvPicPr>
          <p:cNvPr id="3" name="Picture 2"/>
          <p:cNvPicPr>
            <a:picLocks noChangeAspect="1"/>
          </p:cNvPicPr>
          <p:nvPr/>
        </p:nvPicPr>
        <p:blipFill>
          <a:blip r:embed="rId4"/>
          <a:stretch>
            <a:fillRect/>
          </a:stretch>
        </p:blipFill>
        <p:spPr>
          <a:xfrm>
            <a:off x="693343" y="1322337"/>
            <a:ext cx="6240857" cy="4242857"/>
          </a:xfrm>
          <a:prstGeom prst="rect">
            <a:avLst/>
          </a:prstGeom>
        </p:spPr>
      </p:pic>
    </p:spTree>
    <p:extLst>
      <p:ext uri="{BB962C8B-B14F-4D97-AF65-F5344CB8AC3E}">
        <p14:creationId xmlns:p14="http://schemas.microsoft.com/office/powerpoint/2010/main" val="287083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6" name="Text Box 22"/>
          <p:cNvSpPr txBox="1">
            <a:spLocks noChangeArrowheads="1"/>
          </p:cNvSpPr>
          <p:nvPr/>
        </p:nvSpPr>
        <p:spPr bwMode="auto">
          <a:xfrm>
            <a:off x="6781800" y="2209799"/>
            <a:ext cx="2057400" cy="3693319"/>
          </a:xfrm>
          <a:prstGeom prst="rect">
            <a:avLst/>
          </a:prstGeom>
          <a:noFill/>
          <a:ln w="9525">
            <a:noFill/>
            <a:miter lim="800000"/>
            <a:headEnd/>
            <a:tailEnd/>
          </a:ln>
        </p:spPr>
        <p:txBody>
          <a:bodyPr>
            <a:spAutoFit/>
          </a:bodyPr>
          <a:lstStyle/>
          <a:p>
            <a:pPr marL="285750" indent="-285750">
              <a:spcBef>
                <a:spcPct val="50000"/>
              </a:spcBef>
              <a:buFont typeface="Arial" pitchFamily="34" charset="0"/>
              <a:buChar char="•"/>
            </a:pPr>
            <a:r>
              <a:rPr lang="en-US" dirty="0" smtClean="0">
                <a:latin typeface="Verdana"/>
                <a:cs typeface="Verdana"/>
              </a:rPr>
              <a:t>Employee Skills Needs</a:t>
            </a:r>
          </a:p>
          <a:p>
            <a:pPr marL="285750" indent="-285750">
              <a:spcBef>
                <a:spcPct val="50000"/>
              </a:spcBef>
              <a:buFont typeface="Arial" pitchFamily="34" charset="0"/>
              <a:buChar char="•"/>
            </a:pPr>
            <a:r>
              <a:rPr lang="en-US" dirty="0" smtClean="0">
                <a:latin typeface="Verdana"/>
                <a:cs typeface="Verdana"/>
              </a:rPr>
              <a:t>Training Options</a:t>
            </a:r>
          </a:p>
          <a:p>
            <a:pPr marL="285750" indent="-285750">
              <a:spcBef>
                <a:spcPct val="50000"/>
              </a:spcBef>
              <a:buFont typeface="Arial" pitchFamily="34" charset="0"/>
              <a:buChar char="•"/>
            </a:pPr>
            <a:r>
              <a:rPr lang="en-US" dirty="0" smtClean="0">
                <a:latin typeface="Verdana"/>
                <a:cs typeface="Verdana"/>
              </a:rPr>
              <a:t>Funding Employee Training</a:t>
            </a:r>
          </a:p>
          <a:p>
            <a:pPr marL="285750" indent="-285750">
              <a:spcBef>
                <a:spcPct val="50000"/>
              </a:spcBef>
              <a:buFont typeface="Arial" pitchFamily="34" charset="0"/>
              <a:buChar char="•"/>
            </a:pPr>
            <a:r>
              <a:rPr lang="en-US" dirty="0" smtClean="0">
                <a:latin typeface="Verdana"/>
                <a:cs typeface="Verdana"/>
              </a:rPr>
              <a:t>Manage and Retain Employees</a:t>
            </a:r>
            <a:endParaRPr lang="en-US" dirty="0">
              <a:latin typeface="Verdana"/>
              <a:cs typeface="Verdana"/>
            </a:endParaRPr>
          </a:p>
          <a:p>
            <a:pPr>
              <a:spcBef>
                <a:spcPct val="50000"/>
              </a:spcBef>
            </a:pPr>
            <a:endParaRPr lang="en-US" dirty="0">
              <a:latin typeface="Verdana"/>
              <a:cs typeface="Verdana"/>
            </a:endParaRPr>
          </a:p>
        </p:txBody>
      </p:sp>
      <p:sp>
        <p:nvSpPr>
          <p:cNvPr id="2" name="Title 1"/>
          <p:cNvSpPr>
            <a:spLocks noGrp="1"/>
          </p:cNvSpPr>
          <p:nvPr>
            <p:ph type="title"/>
          </p:nvPr>
        </p:nvSpPr>
        <p:spPr/>
        <p:txBody>
          <a:bodyPr/>
          <a:lstStyle/>
          <a:p>
            <a:r>
              <a:rPr lang="en-US" dirty="0" smtClean="0"/>
              <a:t>Train and Retain</a:t>
            </a:r>
            <a:endParaRPr lang="en-US" dirty="0"/>
          </a:p>
        </p:txBody>
      </p:sp>
      <p:pic>
        <p:nvPicPr>
          <p:cNvPr id="3" name="Picture 2"/>
          <p:cNvPicPr>
            <a:picLocks noChangeAspect="1"/>
          </p:cNvPicPr>
          <p:nvPr/>
        </p:nvPicPr>
        <p:blipFill>
          <a:blip r:embed="rId4"/>
          <a:stretch>
            <a:fillRect/>
          </a:stretch>
        </p:blipFill>
        <p:spPr>
          <a:xfrm>
            <a:off x="340768" y="1170495"/>
            <a:ext cx="6410761" cy="4513619"/>
          </a:xfrm>
          <a:prstGeom prst="rect">
            <a:avLst/>
          </a:prstGeom>
        </p:spPr>
      </p:pic>
    </p:spTree>
    <p:extLst>
      <p:ext uri="{BB962C8B-B14F-4D97-AF65-F5344CB8AC3E}">
        <p14:creationId xmlns:p14="http://schemas.microsoft.com/office/powerpoint/2010/main" val="287083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6" name="Text Box 22"/>
          <p:cNvSpPr txBox="1">
            <a:spLocks noChangeArrowheads="1"/>
          </p:cNvSpPr>
          <p:nvPr/>
        </p:nvSpPr>
        <p:spPr bwMode="auto">
          <a:xfrm>
            <a:off x="4724399" y="1273357"/>
            <a:ext cx="3882505" cy="5078313"/>
          </a:xfrm>
          <a:prstGeom prst="rect">
            <a:avLst/>
          </a:prstGeom>
          <a:noFill/>
          <a:ln w="9525">
            <a:noFill/>
            <a:miter lim="800000"/>
            <a:headEnd/>
            <a:tailEnd/>
          </a:ln>
        </p:spPr>
        <p:txBody>
          <a:bodyPr wrap="square">
            <a:spAutoFit/>
          </a:bodyPr>
          <a:lstStyle/>
          <a:p>
            <a:pPr>
              <a:spcBef>
                <a:spcPct val="50000"/>
              </a:spcBef>
            </a:pPr>
            <a:r>
              <a:rPr lang="en-US" dirty="0" smtClean="0">
                <a:latin typeface="Verdana"/>
                <a:cs typeface="Verdana"/>
              </a:rPr>
              <a:t>Tools include:</a:t>
            </a:r>
          </a:p>
          <a:p>
            <a:pPr marL="285750" indent="-285750">
              <a:spcBef>
                <a:spcPct val="50000"/>
              </a:spcBef>
              <a:buFont typeface="Arial" pitchFamily="34" charset="0"/>
              <a:buChar char="•"/>
            </a:pPr>
            <a:r>
              <a:rPr lang="en-US" dirty="0" smtClean="0">
                <a:latin typeface="Verdana"/>
                <a:cs typeface="Verdana"/>
              </a:rPr>
              <a:t>American Job Center Finder</a:t>
            </a:r>
          </a:p>
          <a:p>
            <a:pPr marL="285750" indent="-285750">
              <a:spcBef>
                <a:spcPct val="50000"/>
              </a:spcBef>
              <a:buFont typeface="Arial" pitchFamily="34" charset="0"/>
              <a:buChar char="•"/>
            </a:pPr>
            <a:r>
              <a:rPr lang="en-US" dirty="0" smtClean="0">
                <a:latin typeface="Verdana"/>
                <a:cs typeface="Verdana"/>
              </a:rPr>
              <a:t>Available Workforce</a:t>
            </a:r>
          </a:p>
          <a:p>
            <a:pPr marL="285750" indent="-285750">
              <a:spcBef>
                <a:spcPct val="50000"/>
              </a:spcBef>
              <a:buFont typeface="Arial" pitchFamily="34" charset="0"/>
              <a:buChar char="•"/>
            </a:pPr>
            <a:r>
              <a:rPr lang="en-US" dirty="0" smtClean="0">
                <a:latin typeface="Verdana"/>
                <a:cs typeface="Verdana"/>
              </a:rPr>
              <a:t>Civilian-to-Military Occupation </a:t>
            </a:r>
          </a:p>
          <a:p>
            <a:pPr marL="285750" indent="-285750">
              <a:spcBef>
                <a:spcPct val="50000"/>
              </a:spcBef>
              <a:buFont typeface="Arial" pitchFamily="34" charset="0"/>
              <a:buChar char="•"/>
            </a:pPr>
            <a:r>
              <a:rPr lang="en-US" dirty="0" smtClean="0">
                <a:latin typeface="Verdana"/>
                <a:cs typeface="Verdana"/>
              </a:rPr>
              <a:t>Compare Occupations</a:t>
            </a:r>
          </a:p>
          <a:p>
            <a:pPr marL="285750" indent="-285750">
              <a:spcBef>
                <a:spcPct val="50000"/>
              </a:spcBef>
              <a:buFont typeface="Arial" pitchFamily="34" charset="0"/>
              <a:buChar char="•"/>
            </a:pPr>
            <a:r>
              <a:rPr lang="en-US" dirty="0" smtClean="0">
                <a:latin typeface="Verdana"/>
                <a:cs typeface="Verdana"/>
              </a:rPr>
              <a:t>Find Certifications</a:t>
            </a:r>
          </a:p>
          <a:p>
            <a:pPr marL="285750" indent="-285750">
              <a:spcBef>
                <a:spcPct val="50000"/>
              </a:spcBef>
              <a:buFont typeface="Arial" pitchFamily="34" charset="0"/>
              <a:buChar char="•"/>
            </a:pPr>
            <a:r>
              <a:rPr lang="en-US" dirty="0" smtClean="0">
                <a:latin typeface="Verdana"/>
                <a:cs typeface="Verdana"/>
              </a:rPr>
              <a:t>Find Local Training</a:t>
            </a:r>
          </a:p>
          <a:p>
            <a:pPr marL="285750" indent="-285750">
              <a:spcBef>
                <a:spcPct val="50000"/>
              </a:spcBef>
              <a:buFont typeface="Arial" pitchFamily="34" charset="0"/>
              <a:buChar char="•"/>
            </a:pPr>
            <a:r>
              <a:rPr lang="en-US" dirty="0" smtClean="0">
                <a:latin typeface="Verdana"/>
                <a:cs typeface="Verdana"/>
              </a:rPr>
              <a:t>Find Professional Associations</a:t>
            </a:r>
          </a:p>
          <a:p>
            <a:pPr marL="285750" indent="-285750">
              <a:spcBef>
                <a:spcPct val="50000"/>
              </a:spcBef>
              <a:buFont typeface="Arial" pitchFamily="34" charset="0"/>
              <a:buChar char="•"/>
            </a:pPr>
            <a:r>
              <a:rPr lang="en-US" dirty="0" smtClean="0">
                <a:latin typeface="Verdana"/>
                <a:cs typeface="Verdana"/>
              </a:rPr>
              <a:t>Find State Resources</a:t>
            </a:r>
          </a:p>
          <a:p>
            <a:pPr marL="285750" indent="-285750">
              <a:spcBef>
                <a:spcPct val="50000"/>
              </a:spcBef>
              <a:buFont typeface="Arial" pitchFamily="34" charset="0"/>
              <a:buChar char="•"/>
            </a:pPr>
            <a:r>
              <a:rPr lang="en-US" dirty="0" smtClean="0">
                <a:latin typeface="Verdana"/>
                <a:cs typeface="Verdana"/>
              </a:rPr>
              <a:t>Job Description Writer</a:t>
            </a:r>
            <a:endParaRPr lang="en-US" dirty="0">
              <a:latin typeface="Verdana"/>
              <a:cs typeface="Verdana"/>
            </a:endParaRPr>
          </a:p>
          <a:p>
            <a:pPr>
              <a:spcBef>
                <a:spcPct val="50000"/>
              </a:spcBef>
            </a:pPr>
            <a:endParaRPr lang="en-US" dirty="0">
              <a:latin typeface="Verdana"/>
              <a:cs typeface="Verdana"/>
            </a:endParaRPr>
          </a:p>
        </p:txBody>
      </p:sp>
      <p:sp>
        <p:nvSpPr>
          <p:cNvPr id="2" name="Title 1"/>
          <p:cNvSpPr>
            <a:spLocks noGrp="1"/>
          </p:cNvSpPr>
          <p:nvPr>
            <p:ph type="title"/>
          </p:nvPr>
        </p:nvSpPr>
        <p:spPr>
          <a:xfrm>
            <a:off x="457200" y="152400"/>
            <a:ext cx="8229600" cy="960438"/>
          </a:xfrm>
        </p:spPr>
        <p:txBody>
          <a:bodyPr/>
          <a:lstStyle/>
          <a:p>
            <a:r>
              <a:rPr lang="en-US" dirty="0" smtClean="0"/>
              <a:t>Business Center Toolkit</a:t>
            </a:r>
            <a:endParaRPr lang="en-US" dirty="0"/>
          </a:p>
        </p:txBody>
      </p:sp>
      <p:pic>
        <p:nvPicPr>
          <p:cNvPr id="3" name="Picture 2"/>
          <p:cNvPicPr>
            <a:picLocks noChangeAspect="1"/>
          </p:cNvPicPr>
          <p:nvPr/>
        </p:nvPicPr>
        <p:blipFill>
          <a:blip r:embed="rId3"/>
          <a:stretch>
            <a:fillRect/>
          </a:stretch>
        </p:blipFill>
        <p:spPr>
          <a:xfrm>
            <a:off x="743989" y="1403495"/>
            <a:ext cx="3438095" cy="4047619"/>
          </a:xfrm>
          <a:prstGeom prst="rect">
            <a:avLst/>
          </a:prstGeom>
        </p:spPr>
      </p:pic>
    </p:spTree>
    <p:extLst>
      <p:ext uri="{BB962C8B-B14F-4D97-AF65-F5344CB8AC3E}">
        <p14:creationId xmlns:p14="http://schemas.microsoft.com/office/powerpoint/2010/main" val="287083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Available Workforce Tool</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1514475"/>
            <a:ext cx="9094787"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490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9144000" cy="6854610"/>
          </a:xfrm>
          <a:prstGeom prst="rect">
            <a:avLst/>
          </a:prstGeom>
        </p:spPr>
      </p:pic>
      <p:sp>
        <p:nvSpPr>
          <p:cNvPr id="2" name="Title 1"/>
          <p:cNvSpPr>
            <a:spLocks noGrp="1"/>
          </p:cNvSpPr>
          <p:nvPr>
            <p:ph type="title"/>
          </p:nvPr>
        </p:nvSpPr>
        <p:spPr/>
        <p:txBody>
          <a:bodyPr/>
          <a:lstStyle/>
          <a:p>
            <a:r>
              <a:rPr lang="en-US" dirty="0" smtClean="0"/>
              <a:t>Find Professional Associations Tool</a:t>
            </a:r>
            <a:endParaRPr lang="en-US" dirty="0"/>
          </a:p>
        </p:txBody>
      </p:sp>
      <p:pic>
        <p:nvPicPr>
          <p:cNvPr id="3" name="Picture 2"/>
          <p:cNvPicPr>
            <a:picLocks noChangeAspect="1"/>
          </p:cNvPicPr>
          <p:nvPr/>
        </p:nvPicPr>
        <p:blipFill>
          <a:blip r:embed="rId4"/>
          <a:stretch>
            <a:fillRect/>
          </a:stretch>
        </p:blipFill>
        <p:spPr>
          <a:xfrm>
            <a:off x="1157714" y="1795666"/>
            <a:ext cx="6828571" cy="3266667"/>
          </a:xfrm>
          <a:prstGeom prst="rect">
            <a:avLst/>
          </a:prstGeom>
        </p:spPr>
      </p:pic>
    </p:spTree>
    <p:extLst>
      <p:ext uri="{BB962C8B-B14F-4D97-AF65-F5344CB8AC3E}">
        <p14:creationId xmlns:p14="http://schemas.microsoft.com/office/powerpoint/2010/main" val="3617490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Job Description Writer</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376488"/>
            <a:ext cx="9132887"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49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interior_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4610"/>
          </a:xfrm>
          <a:prstGeom prst="rect">
            <a:avLst/>
          </a:prstGeom>
        </p:spPr>
      </p:pic>
      <p:sp>
        <p:nvSpPr>
          <p:cNvPr id="2" name="Title 1"/>
          <p:cNvSpPr>
            <a:spLocks noGrp="1"/>
          </p:cNvSpPr>
          <p:nvPr>
            <p:ph type="title"/>
          </p:nvPr>
        </p:nvSpPr>
        <p:spPr/>
        <p:txBody>
          <a:bodyPr/>
          <a:lstStyle/>
          <a:p>
            <a:r>
              <a:rPr lang="en-US" dirty="0" smtClean="0"/>
              <a:t>Certification Finder</a:t>
            </a:r>
            <a:endParaRPr lang="en-US" dirty="0"/>
          </a:p>
        </p:txBody>
      </p:sp>
      <p:pic>
        <p:nvPicPr>
          <p:cNvPr id="3" name="Picture 2"/>
          <p:cNvPicPr>
            <a:picLocks noChangeAspect="1"/>
          </p:cNvPicPr>
          <p:nvPr/>
        </p:nvPicPr>
        <p:blipFill>
          <a:blip r:embed="rId4"/>
          <a:stretch>
            <a:fillRect/>
          </a:stretch>
        </p:blipFill>
        <p:spPr>
          <a:xfrm>
            <a:off x="685800" y="1159021"/>
            <a:ext cx="7290911" cy="4536567"/>
          </a:xfrm>
          <a:prstGeom prst="rect">
            <a:avLst/>
          </a:prstGeom>
        </p:spPr>
      </p:pic>
    </p:spTree>
    <p:extLst>
      <p:ext uri="{BB962C8B-B14F-4D97-AF65-F5344CB8AC3E}">
        <p14:creationId xmlns:p14="http://schemas.microsoft.com/office/powerpoint/2010/main" val="3617490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059FB3D7716346BB7C7807BEA7CC68" ma:contentTypeVersion="0" ma:contentTypeDescription="Create a new document." ma:contentTypeScope="" ma:versionID="53b7f1a0ed360a7ac33e5adee2c77308">
  <xsd:schema xmlns:xsd="http://www.w3.org/2001/XMLSchema" xmlns:p="http://schemas.microsoft.com/office/2006/metadata/properties" xmlns:ns2="http://schemas.microsoft.com/sharepoint/v3/fields" targetNamespace="http://schemas.microsoft.com/office/2006/metadata/properties" ma:root="true" ma:fieldsID="5998e4236271c84b2c0d3fab31fccdd7" ns2:_="">
    <xsd:import namespace="http://schemas.microsoft.com/sharepoint/v3/fields"/>
    <xsd:element name="properties">
      <xsd:complexType>
        <xsd:sequence>
          <xsd:element name="documentManagement">
            <xsd:complexType>
              <xsd:all>
                <xsd:element ref="ns2:_Status"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8D0A83-A8B9-4EF6-8AE5-D28D80F19271}">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C4FCD11F-0E83-4472-B45B-C864F4D35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57F6688-0983-45AE-8316-923B7766E1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518</Words>
  <Application>Microsoft Office PowerPoint</Application>
  <PresentationFormat>On-screen Show (4:3)</PresentationFormat>
  <Paragraphs>96</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Office Theme</vt:lpstr>
      <vt:lpstr>PowerPoint Presentation</vt:lpstr>
      <vt:lpstr>Business Center</vt:lpstr>
      <vt:lpstr>Recruit and Hire</vt:lpstr>
      <vt:lpstr>Train and Retain</vt:lpstr>
      <vt:lpstr>Business Center Toolkit</vt:lpstr>
      <vt:lpstr>Available Workforce Tool</vt:lpstr>
      <vt:lpstr>Find Professional Associations Tool</vt:lpstr>
      <vt:lpstr>Job Description Writer</vt:lpstr>
      <vt:lpstr>Certification Finder</vt:lpstr>
      <vt:lpstr>Find Local Training Programs Tool</vt:lpstr>
      <vt:lpstr>Find State Resources</vt:lpstr>
      <vt:lpstr>American Job Center Finder</vt:lpstr>
      <vt:lpstr>Resources</vt:lpstr>
      <vt:lpstr>CareerOneStop on Social Media</vt:lpstr>
      <vt:lpstr>Contact Us</vt:lpstr>
    </vt:vector>
  </TitlesOfParts>
  <Company>DEED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 Redesigned  Business Center PPT</dc:title>
  <dc:creator>kelly tenner</dc:creator>
  <cp:lastModifiedBy>Tenner, Kelly (DEED)</cp:lastModifiedBy>
  <cp:revision>12</cp:revision>
  <dcterms:created xsi:type="dcterms:W3CDTF">2015-03-05T17:10:56Z</dcterms:created>
  <dcterms:modified xsi:type="dcterms:W3CDTF">2020-07-17T15:46:08Z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0x010100B1059FB3D7716346BB7C7807BEA7CC68</vt:lpwstr>
  </property>
</Properties>
</file>